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1" r:id="rId3"/>
    <p:sldId id="342" r:id="rId4"/>
    <p:sldId id="343" r:id="rId5"/>
    <p:sldId id="344" r:id="rId6"/>
    <p:sldId id="345" r:id="rId7"/>
    <p:sldId id="351" r:id="rId8"/>
    <p:sldId id="346" r:id="rId9"/>
    <p:sldId id="360" r:id="rId10"/>
    <p:sldId id="361" r:id="rId11"/>
    <p:sldId id="362" r:id="rId12"/>
    <p:sldId id="347" r:id="rId13"/>
    <p:sldId id="348" r:id="rId14"/>
    <p:sldId id="349" r:id="rId15"/>
    <p:sldId id="350" r:id="rId16"/>
    <p:sldId id="352" r:id="rId17"/>
    <p:sldId id="354" r:id="rId18"/>
    <p:sldId id="363" r:id="rId19"/>
    <p:sldId id="355" r:id="rId20"/>
    <p:sldId id="356" r:id="rId21"/>
    <p:sldId id="357" r:id="rId22"/>
    <p:sldId id="358" r:id="rId23"/>
    <p:sldId id="359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6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4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41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8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1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8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2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4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5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A7B4E-CAAA-4DA4-823E-29DA2CD1B11B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54956-2E76-46E3-8624-6840A8F0C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4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영재\영재프로젝트_사진\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6" y="-16947"/>
            <a:ext cx="8776308" cy="520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</a:rPr>
              <a:t>영재도서관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4245936"/>
            <a:ext cx="9144000" cy="523224"/>
          </a:xfrm>
        </p:spPr>
        <p:txBody>
          <a:bodyPr>
            <a:no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메</a:t>
            </a:r>
            <a:r>
              <a:rPr lang="ko-KR" altLang="en-US" b="1" dirty="0">
                <a:solidFill>
                  <a:schemeClr val="bg1"/>
                </a:solidFill>
              </a:rPr>
              <a:t>인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" y="699541"/>
            <a:ext cx="5443814" cy="27287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7774"/>
            <a:ext cx="5938281" cy="216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12948" y="1556103"/>
            <a:ext cx="300752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메인 화면에서 왼쪽상단 메뉴에 마우스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hover</a:t>
            </a:r>
            <a:r>
              <a:rPr lang="ko-KR" altLang="en-US" sz="1200" dirty="0" smtClean="0"/>
              <a:t>시 전체 </a:t>
            </a:r>
            <a:r>
              <a:rPr lang="ko-KR" altLang="en-US" sz="1200" dirty="0"/>
              <a:t>메</a:t>
            </a:r>
            <a:r>
              <a:rPr lang="ko-KR" altLang="en-US" sz="1200" dirty="0" smtClean="0"/>
              <a:t>뉴가 나옵니다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3197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3" y="785882"/>
            <a:ext cx="4968552" cy="2061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54" y="762523"/>
            <a:ext cx="3744416" cy="202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03798"/>
            <a:ext cx="5719093" cy="181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메</a:t>
            </a:r>
            <a:r>
              <a:rPr lang="ko-KR" altLang="en-US" b="1" dirty="0">
                <a:solidFill>
                  <a:schemeClr val="bg1"/>
                </a:solidFill>
              </a:rPr>
              <a:t>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104" y="2931790"/>
            <a:ext cx="34563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메인 화면에서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추천도서를 불러오는데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제이쿼리를 사용하여 한 장씩 이동하면서 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권의 도서를 보여 주었습니다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507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:\영재\영재프로젝트_사진\로그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816846"/>
            <a:ext cx="4968032" cy="252027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99742"/>
            <a:ext cx="2893889" cy="23576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2) </a:t>
            </a:r>
            <a:r>
              <a:rPr lang="ko-KR" altLang="en-US" b="1" dirty="0" smtClean="0">
                <a:solidFill>
                  <a:schemeClr val="bg1"/>
                </a:solidFill>
              </a:rPr>
              <a:t>로그</a:t>
            </a:r>
            <a:r>
              <a:rPr lang="ko-KR" altLang="en-US" b="1" dirty="0">
                <a:solidFill>
                  <a:schemeClr val="bg1"/>
                </a:solidFill>
              </a:rPr>
              <a:t>인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71800" y="2446318"/>
            <a:ext cx="504056" cy="15655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92080" y="1707653"/>
            <a:ext cx="37444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로그인 버튼 클릭 시 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데이터 검색 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일치하는 경우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메인 화면으로 전환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불 일치하는 경우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span</a:t>
            </a:r>
            <a:r>
              <a:rPr lang="ko-KR" altLang="en-US" sz="1200" dirty="0" smtClean="0"/>
              <a:t>에 받아온</a:t>
            </a:r>
            <a:r>
              <a:rPr lang="en-US" altLang="ko-KR" sz="1200" dirty="0" smtClean="0"/>
              <a:t>error </a:t>
            </a:r>
            <a:r>
              <a:rPr lang="ko-KR" altLang="en-US" sz="1200" dirty="0" smtClean="0"/>
              <a:t>내용 붙여 넣기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2808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:\영재\영재프로젝트_사진\회원가입동의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4"/>
          <a:stretch/>
        </p:blipFill>
        <p:spPr bwMode="auto">
          <a:xfrm>
            <a:off x="156934" y="1563638"/>
            <a:ext cx="5517761" cy="2789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I:\영재\영재프로젝트_사진\회원가입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12425" r="14365" b="10674"/>
          <a:stretch/>
        </p:blipFill>
        <p:spPr bwMode="auto">
          <a:xfrm>
            <a:off x="5364088" y="771550"/>
            <a:ext cx="3474720" cy="2352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회원가</a:t>
            </a:r>
            <a:r>
              <a:rPr lang="ko-KR" altLang="en-US" b="1" dirty="0">
                <a:solidFill>
                  <a:schemeClr val="bg1"/>
                </a:solidFill>
              </a:rPr>
              <a:t>입</a:t>
            </a:r>
          </a:p>
        </p:txBody>
      </p:sp>
      <p:cxnSp>
        <p:nvCxnSpPr>
          <p:cNvPr id="7" name="직선 화살표 연결선 6"/>
          <p:cNvCxnSpPr>
            <a:endCxn id="7171" idx="1"/>
          </p:cNvCxnSpPr>
          <p:nvPr/>
        </p:nvCxnSpPr>
        <p:spPr>
          <a:xfrm flipV="1">
            <a:off x="3491880" y="1947801"/>
            <a:ext cx="1872208" cy="2075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0032" y="3284724"/>
            <a:ext cx="37444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가입하</a:t>
            </a:r>
            <a:r>
              <a:rPr lang="ko-KR" altLang="en-US" dirty="0"/>
              <a:t>기</a:t>
            </a:r>
            <a:r>
              <a:rPr lang="ko-KR" altLang="en-US" dirty="0" smtClean="0"/>
              <a:t> 버튼 클릭 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체크여부 확인 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체크</a:t>
            </a:r>
            <a:r>
              <a:rPr lang="ko-KR" altLang="en-US" sz="1200" dirty="0"/>
              <a:t>한</a:t>
            </a:r>
            <a:r>
              <a:rPr lang="ko-KR" altLang="en-US" sz="1200" dirty="0" smtClean="0"/>
              <a:t> 경우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회원가입 화면으로 전환됩니다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불 일치하는 경우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이용약관에 </a:t>
            </a:r>
            <a:r>
              <a:rPr lang="ko-KR" altLang="en-US" sz="1200" dirty="0"/>
              <a:t>동의에 체크해주세요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문구로 </a:t>
            </a:r>
            <a:r>
              <a:rPr lang="en-US" altLang="ko-KR" sz="1200" dirty="0" smtClean="0"/>
              <a:t>alert</a:t>
            </a:r>
            <a:r>
              <a:rPr lang="ko-KR" altLang="en-US" sz="1200" dirty="0" smtClean="0"/>
              <a:t>창이 뜨게 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5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내 정보 보기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I:\영재\영재프로젝트_사진\마이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79316"/>
            <a:ext cx="4060451" cy="20566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" y="3001243"/>
            <a:ext cx="2571126" cy="8692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584816"/>
            <a:ext cx="3214040" cy="24668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483768" y="2283718"/>
            <a:ext cx="64807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209737" y="3651870"/>
            <a:ext cx="70607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76056" y="1406555"/>
            <a:ext cx="374441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개인정보 수정하기 버튼 클릭 시 </a:t>
            </a:r>
            <a:endParaRPr lang="en-US" altLang="ko-KR" dirty="0" smtClean="0"/>
          </a:p>
          <a:p>
            <a:r>
              <a:rPr lang="ko-KR" altLang="en-US" dirty="0" smtClean="0"/>
              <a:t>비밀번호 확인화면으로 이동하는데 비밀번호를 입력하고 확인버튼을 누르면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데이터 검색 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일치하는 경우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내 정보 수정 화면으로 이동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불 일치하는 경우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변화 없음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58071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희망도서신</a:t>
            </a:r>
            <a:r>
              <a:rPr lang="ko-KR" altLang="en-US" b="1" dirty="0">
                <a:solidFill>
                  <a:schemeClr val="bg1"/>
                </a:solidFill>
              </a:rPr>
              <a:t>청</a:t>
            </a:r>
          </a:p>
        </p:txBody>
      </p:sp>
      <p:pic>
        <p:nvPicPr>
          <p:cNvPr id="9219" name="Picture 3" descr="I:\영재\영재프로젝트_사진\희망도서신청동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4752528" cy="25748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:\영재\영재프로젝트_사진\희망도서신청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16091" r="10692" b="39625"/>
          <a:stretch/>
        </p:blipFill>
        <p:spPr bwMode="auto">
          <a:xfrm>
            <a:off x="539552" y="3752300"/>
            <a:ext cx="3557847" cy="1088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1996570"/>
            <a:ext cx="418488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ko-KR" altLang="en-US" dirty="0" smtClean="0"/>
              <a:t>희망도서신청동의에 내용을 동의하면 </a:t>
            </a:r>
            <a:r>
              <a:rPr lang="en-US" altLang="ko-KR" dirty="0" err="1"/>
              <a:t>javascript</a:t>
            </a:r>
            <a:r>
              <a:rPr lang="ko-KR" altLang="en-US" dirty="0"/>
              <a:t>로 </a:t>
            </a:r>
            <a:r>
              <a:rPr lang="ko-KR" altLang="en-US" dirty="0" smtClean="0"/>
              <a:t>체크박스의 여부를 확인하여 </a:t>
            </a:r>
            <a:r>
              <a:rPr lang="ko-KR" altLang="en-US" dirty="0"/>
              <a:t>다음페이지로 </a:t>
            </a:r>
            <a:r>
              <a:rPr lang="ko-KR" altLang="en-US" dirty="0" smtClean="0"/>
              <a:t>넘어 가기 전 </a:t>
            </a:r>
            <a:r>
              <a:rPr lang="en-US" altLang="ko-KR" dirty="0" err="1"/>
              <a:t>ajax</a:t>
            </a:r>
            <a:r>
              <a:rPr lang="ko-KR" altLang="en-US" dirty="0"/>
              <a:t>로 </a:t>
            </a:r>
            <a:r>
              <a:rPr lang="ko-KR" altLang="en-US" dirty="0" smtClean="0"/>
              <a:t>로그인한 회원의 한달 간 </a:t>
            </a:r>
            <a:r>
              <a:rPr lang="ko-KR" altLang="en-US" dirty="0"/>
              <a:t>희망도서신청내역이 </a:t>
            </a:r>
            <a:r>
              <a:rPr lang="en-US" altLang="ko-KR" dirty="0"/>
              <a:t>3</a:t>
            </a:r>
            <a:r>
              <a:rPr lang="ko-KR" altLang="en-US" dirty="0"/>
              <a:t>건이 </a:t>
            </a:r>
            <a:r>
              <a:rPr lang="ko-KR" altLang="en-US" dirty="0" smtClean="0"/>
              <a:t>넘는지에 대해 </a:t>
            </a:r>
            <a:r>
              <a:rPr lang="en-US" altLang="ko-KR" dirty="0" err="1"/>
              <a:t>db</a:t>
            </a:r>
            <a:r>
              <a:rPr lang="ko-KR" altLang="en-US" dirty="0"/>
              <a:t>에서 데이터를 </a:t>
            </a:r>
            <a:r>
              <a:rPr lang="ko-KR" altLang="en-US" dirty="0" smtClean="0"/>
              <a:t>받아옵니다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- 3</a:t>
            </a:r>
            <a:r>
              <a:rPr lang="ko-KR" altLang="en-US" sz="1200" dirty="0" smtClean="0"/>
              <a:t>건 이상이면 </a:t>
            </a:r>
            <a:r>
              <a:rPr lang="ko-KR" altLang="en-US" sz="1200" dirty="0"/>
              <a:t>‘</a:t>
            </a:r>
            <a:r>
              <a:rPr lang="en-US" altLang="ko-KR" sz="1200" dirty="0"/>
              <a:t>3</a:t>
            </a:r>
            <a:r>
              <a:rPr lang="ko-KR" altLang="en-US" sz="1200" dirty="0"/>
              <a:t>권의 도서를 모두 신청하셨습니다’의 </a:t>
            </a:r>
            <a:endParaRPr lang="en-US" altLang="ko-KR" sz="12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/>
              <a:t>	</a:t>
            </a:r>
            <a:r>
              <a:rPr lang="ko-KR" altLang="en-US" sz="1200" dirty="0" smtClean="0"/>
              <a:t>안내 창이 </a:t>
            </a:r>
            <a:r>
              <a:rPr lang="ko-KR" altLang="en-US" sz="1200" dirty="0"/>
              <a:t>뜨고 </a:t>
            </a:r>
            <a:r>
              <a:rPr lang="ko-KR" altLang="en-US" sz="1200" dirty="0" smtClean="0"/>
              <a:t>메인 화면으로 </a:t>
            </a:r>
            <a:r>
              <a:rPr lang="ko-KR" altLang="en-US" sz="1200" dirty="0"/>
              <a:t>전환</a:t>
            </a:r>
          </a:p>
          <a:p>
            <a:pPr lvl="0" fontAlgn="base">
              <a:lnSpc>
                <a:spcPct val="150000"/>
              </a:lnSpc>
            </a:pPr>
            <a:r>
              <a:rPr lang="en-US" altLang="ko-KR" sz="1200" dirty="0" smtClean="0"/>
              <a:t> - 3</a:t>
            </a:r>
            <a:r>
              <a:rPr lang="ko-KR" altLang="en-US" sz="1200" dirty="0" smtClean="0"/>
              <a:t>건 미만이면 </a:t>
            </a:r>
            <a:r>
              <a:rPr lang="ko-KR" altLang="en-US" sz="1200" dirty="0"/>
              <a:t>신규도서추천화면으로 전환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563888" y="2826165"/>
            <a:ext cx="857547" cy="9261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9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희망도서신청 내역</a:t>
            </a:r>
            <a:r>
              <a:rPr lang="en-US" altLang="ko-KR" b="1" dirty="0" smtClean="0">
                <a:solidFill>
                  <a:schemeClr val="bg1"/>
                </a:solidFill>
              </a:rPr>
              <a:t>&amp;</a:t>
            </a:r>
            <a:r>
              <a:rPr lang="ko-KR" altLang="en-US" b="1" dirty="0" smtClean="0">
                <a:solidFill>
                  <a:schemeClr val="bg1"/>
                </a:solidFill>
              </a:rPr>
              <a:t>문의사항접수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582"/>
            <a:ext cx="6127414" cy="1272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2427734"/>
            <a:ext cx="410445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회원들이 희망도서를 신청한 내역을 관리자화면에서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희망도서내역을 관리 할 수 있도록 만든 기능입니다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72003"/>
            <a:ext cx="4240075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16016" y="4486602"/>
            <a:ext cx="410445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회원들이 </a:t>
            </a:r>
            <a:r>
              <a:rPr lang="en-US" altLang="ko-KR" sz="1200" dirty="0" err="1" smtClean="0"/>
              <a:t>qna</a:t>
            </a:r>
            <a:r>
              <a:rPr lang="ko-KR" altLang="en-US" sz="1200" dirty="0" smtClean="0"/>
              <a:t>내역을 등록할 수 있도록 만든 폼이며 </a:t>
            </a:r>
            <a:r>
              <a:rPr lang="ko-KR" altLang="en-US" sz="1200" dirty="0" err="1" smtClean="0"/>
              <a:t>비밀글</a:t>
            </a:r>
            <a:r>
              <a:rPr lang="ko-KR" altLang="en-US" sz="1200" dirty="0" smtClean="0"/>
              <a:t> 설정 여부를 설정할 수 있도록 구현하였습니다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574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문의사항 답변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회원용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관리자용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31590"/>
            <a:ext cx="3951365" cy="262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2" y="1131590"/>
            <a:ext cx="4176464" cy="245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3507854"/>
            <a:ext cx="410445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회원으로 로그인시 관리자가 답변을 </a:t>
            </a:r>
            <a:r>
              <a:rPr lang="ko-KR" altLang="en-US" sz="1200" dirty="0" err="1" smtClean="0"/>
              <a:t>달았을경우</a:t>
            </a:r>
            <a:r>
              <a:rPr lang="ko-KR" altLang="en-US" sz="1200" dirty="0" smtClean="0"/>
              <a:t> 제목을 클릭 시 </a:t>
            </a:r>
            <a:r>
              <a:rPr lang="en-US" altLang="ko-KR" sz="1200" dirty="0" err="1" smtClean="0"/>
              <a:t>ajax</a:t>
            </a:r>
            <a:r>
              <a:rPr lang="ko-KR" altLang="en-US" sz="1200" dirty="0" smtClean="0"/>
              <a:t>답변여부를 가져와서 동적으로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423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4" y="2502466"/>
            <a:ext cx="5741330" cy="143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05" y="915566"/>
            <a:ext cx="3104406" cy="17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47814"/>
            <a:ext cx="3354790" cy="183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4" y="685096"/>
            <a:ext cx="3218203" cy="180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문의사항 답변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회원용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관리자용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" name="꺾인 연결선 2"/>
          <p:cNvCxnSpPr>
            <a:stCxn id="2052" idx="1"/>
            <a:endCxn id="2053" idx="1"/>
          </p:cNvCxnSpPr>
          <p:nvPr/>
        </p:nvCxnSpPr>
        <p:spPr>
          <a:xfrm rot="10800000" flipV="1">
            <a:off x="5508105" y="1807579"/>
            <a:ext cx="24301" cy="2255860"/>
          </a:xfrm>
          <a:prstGeom prst="bentConnector3">
            <a:avLst>
              <a:gd name="adj1" fmla="val 104070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27584" y="3847569"/>
            <a:ext cx="288032" cy="119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>
          <a:xfrm rot="5400000" flipH="1" flipV="1">
            <a:off x="2578435" y="1252947"/>
            <a:ext cx="1106809" cy="4320480"/>
          </a:xfrm>
          <a:prstGeom prst="bentConnector4">
            <a:avLst>
              <a:gd name="adj1" fmla="val -20654"/>
              <a:gd name="adj2" fmla="val 516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4354914"/>
            <a:ext cx="518457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제목을 클릭 시 관리자인지 판별 후 </a:t>
            </a:r>
            <a:r>
              <a:rPr lang="en-US" altLang="ko-KR" sz="1200" dirty="0" err="1" smtClean="0"/>
              <a:t>ajax</a:t>
            </a:r>
            <a:r>
              <a:rPr lang="ko-KR" altLang="en-US" sz="1200" dirty="0" smtClean="0"/>
              <a:t>로 컨트롤러에 클릭한 글 번호를 보내주고 컨트롤러에서 댓 글이 있는지 판별 후 </a:t>
            </a:r>
            <a:r>
              <a:rPr lang="en-US" altLang="ko-KR" sz="1200" dirty="0" smtClean="0"/>
              <a:t>state</a:t>
            </a:r>
            <a:r>
              <a:rPr lang="ko-KR" altLang="en-US" sz="1200" dirty="0" smtClean="0"/>
              <a:t>에 받아온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댓 글 유무 여부에 따라 테이블에 데이터를 넣어줍니다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884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도서대출예</a:t>
            </a:r>
            <a:r>
              <a:rPr lang="ko-KR" altLang="en-US" b="1" dirty="0">
                <a:solidFill>
                  <a:schemeClr val="bg1"/>
                </a:solidFill>
              </a:rPr>
              <a:t>약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4" y="843559"/>
            <a:ext cx="462002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7614"/>
            <a:ext cx="4176464" cy="15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604" y="4354913"/>
            <a:ext cx="71287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도서 검색 후 도서대출을 예약할 수 있도록 구현하였습니다</a:t>
            </a:r>
            <a:r>
              <a:rPr lang="en-US" altLang="ko-KR" sz="1200" dirty="0" smtClean="0"/>
              <a:t>. </a:t>
            </a:r>
          </a:p>
          <a:p>
            <a:pPr algn="ctr"/>
            <a:r>
              <a:rPr lang="ko-KR" altLang="en-US" sz="1200" dirty="0" smtClean="0"/>
              <a:t>날짜 폼을 누르면 </a:t>
            </a:r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로 달력이 나와 날짜를 선택할 수 있도록 구현하였습니다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435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5616" y="1599642"/>
            <a:ext cx="1872208" cy="1425063"/>
            <a:chOff x="2555776" y="2132856"/>
            <a:chExt cx="1872208" cy="1900084"/>
          </a:xfrm>
        </p:grpSpPr>
        <p:sp>
          <p:nvSpPr>
            <p:cNvPr id="9" name="대각선 방향의 모서리가 둥근 사각형 8"/>
            <p:cNvSpPr/>
            <p:nvPr/>
          </p:nvSpPr>
          <p:spPr>
            <a:xfrm>
              <a:off x="2555776" y="2160732"/>
              <a:ext cx="1872208" cy="1872208"/>
            </a:xfrm>
            <a:prstGeom prst="round2DiagRect">
              <a:avLst>
                <a:gd name="adj1" fmla="val 26539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699792" y="2132856"/>
              <a:ext cx="1728192" cy="1477328"/>
              <a:chOff x="1619672" y="2780928"/>
              <a:chExt cx="1728192" cy="147732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979712" y="2780928"/>
                <a:ext cx="13681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6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19672" y="3284984"/>
                <a:ext cx="10081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part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9792" y="3312860"/>
              <a:ext cx="158417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63888" y="1599642"/>
            <a:ext cx="1872208" cy="1469778"/>
            <a:chOff x="4716016" y="2060848"/>
            <a:chExt cx="1872208" cy="1959704"/>
          </a:xfrm>
          <a:solidFill>
            <a:schemeClr val="bg1">
              <a:lumMod val="65000"/>
            </a:schemeClr>
          </a:solidFill>
        </p:grpSpPr>
        <p:sp>
          <p:nvSpPr>
            <p:cNvPr id="12" name="대각선 방향의 모서리가 둥근 사각형 11"/>
            <p:cNvSpPr/>
            <p:nvPr/>
          </p:nvSpPr>
          <p:spPr>
            <a:xfrm>
              <a:off x="4716016" y="2088724"/>
              <a:ext cx="1872208" cy="1872208"/>
            </a:xfrm>
            <a:prstGeom prst="round2DiagRect">
              <a:avLst>
                <a:gd name="adj1" fmla="val 2653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860032" y="2060848"/>
              <a:ext cx="1728192" cy="1477328"/>
              <a:chOff x="1619672" y="2780928"/>
              <a:chExt cx="1728192" cy="1477328"/>
            </a:xfrm>
            <a:grpFill/>
          </p:grpSpPr>
          <p:sp>
            <p:nvSpPr>
              <p:cNvPr id="20" name="TextBox 19"/>
              <p:cNvSpPr txBox="1"/>
              <p:nvPr/>
            </p:nvSpPr>
            <p:spPr>
              <a:xfrm>
                <a:off x="1979712" y="2780928"/>
                <a:ext cx="13681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6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19672" y="3284984"/>
                <a:ext cx="10081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part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860032" y="3240852"/>
              <a:ext cx="158417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프로젝트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개발일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정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95736" y="3381840"/>
            <a:ext cx="1872208" cy="1469778"/>
            <a:chOff x="2483768" y="4337228"/>
            <a:chExt cx="1872208" cy="1959704"/>
          </a:xfrm>
        </p:grpSpPr>
        <p:sp>
          <p:nvSpPr>
            <p:cNvPr id="13" name="대각선 방향의 모서리가 둥근 사각형 12"/>
            <p:cNvSpPr/>
            <p:nvPr/>
          </p:nvSpPr>
          <p:spPr>
            <a:xfrm>
              <a:off x="2483768" y="4365104"/>
              <a:ext cx="1872208" cy="1872208"/>
            </a:xfrm>
            <a:prstGeom prst="round2DiagRect">
              <a:avLst>
                <a:gd name="adj1" fmla="val 26539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627784" y="4337228"/>
              <a:ext cx="1728192" cy="1477328"/>
              <a:chOff x="1619672" y="2780928"/>
              <a:chExt cx="1728192" cy="147732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1979712" y="2780928"/>
                <a:ext cx="13681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6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19672" y="3284984"/>
                <a:ext cx="10081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part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627784" y="5517232"/>
              <a:ext cx="158417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프로젝트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테이블 설계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051720" y="465516"/>
            <a:ext cx="504056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85312F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4000" b="1" dirty="0">
              <a:solidFill>
                <a:srgbClr val="85312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5736" y="1113588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6D6B6E"/>
                </a:solidFill>
              </a:rPr>
              <a:t>영재 도서관</a:t>
            </a:r>
            <a:endParaRPr lang="ko-KR" altLang="en-US" sz="2000" b="1" dirty="0">
              <a:solidFill>
                <a:srgbClr val="6D6B6E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835696" y="1275606"/>
            <a:ext cx="1512168" cy="0"/>
          </a:xfrm>
          <a:prstGeom prst="line">
            <a:avLst/>
          </a:prstGeom>
          <a:ln w="28575">
            <a:solidFill>
              <a:srgbClr val="6D6B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796136" y="1275606"/>
            <a:ext cx="1512168" cy="0"/>
          </a:xfrm>
          <a:prstGeom prst="line">
            <a:avLst/>
          </a:prstGeom>
          <a:ln w="28575">
            <a:solidFill>
              <a:srgbClr val="6D6B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004048" y="3381840"/>
            <a:ext cx="1872208" cy="1469778"/>
            <a:chOff x="4644008" y="4265220"/>
            <a:chExt cx="1872208" cy="1959704"/>
          </a:xfrm>
        </p:grpSpPr>
        <p:sp>
          <p:nvSpPr>
            <p:cNvPr id="30" name="대각선 방향의 모서리가 둥근 사각형 29"/>
            <p:cNvSpPr/>
            <p:nvPr/>
          </p:nvSpPr>
          <p:spPr>
            <a:xfrm>
              <a:off x="4644008" y="4293096"/>
              <a:ext cx="1872208" cy="1872208"/>
            </a:xfrm>
            <a:prstGeom prst="round2DiagRect">
              <a:avLst>
                <a:gd name="adj1" fmla="val 2653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4788024" y="4265220"/>
              <a:ext cx="1728192" cy="1477328"/>
              <a:chOff x="1619672" y="2780928"/>
              <a:chExt cx="1728192" cy="1477328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979712" y="2780928"/>
                <a:ext cx="13681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>
                    <a:solidFill>
                      <a:schemeClr val="bg1"/>
                    </a:solidFill>
                  </a:rPr>
                  <a:t>5</a:t>
                </a:r>
                <a:endParaRPr lang="ko-KR" altLang="en-US" sz="6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619672" y="3284984"/>
                <a:ext cx="10081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part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788024" y="5445224"/>
              <a:ext cx="158417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프로젝트 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기능구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현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940152" y="1599642"/>
            <a:ext cx="1872208" cy="1448871"/>
            <a:chOff x="2483768" y="4365104"/>
            <a:chExt cx="1872208" cy="1931828"/>
          </a:xfrm>
          <a:solidFill>
            <a:schemeClr val="accent5"/>
          </a:solidFill>
        </p:grpSpPr>
        <p:sp>
          <p:nvSpPr>
            <p:cNvPr id="44" name="대각선 방향의 모서리가 둥근 사각형 43"/>
            <p:cNvSpPr/>
            <p:nvPr/>
          </p:nvSpPr>
          <p:spPr>
            <a:xfrm>
              <a:off x="2483768" y="4365104"/>
              <a:ext cx="1872208" cy="1872208"/>
            </a:xfrm>
            <a:prstGeom prst="round2DiagRect">
              <a:avLst>
                <a:gd name="adj1" fmla="val 2653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627784" y="4397255"/>
              <a:ext cx="1706395" cy="1477328"/>
              <a:chOff x="1619672" y="2840955"/>
              <a:chExt cx="1706395" cy="1477328"/>
            </a:xfrm>
            <a:grpFill/>
          </p:grpSpPr>
          <p:sp>
            <p:nvSpPr>
              <p:cNvPr id="47" name="TextBox 46"/>
              <p:cNvSpPr txBox="1"/>
              <p:nvPr/>
            </p:nvSpPr>
            <p:spPr>
              <a:xfrm>
                <a:off x="1957915" y="2840955"/>
                <a:ext cx="1368152" cy="147732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6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619672" y="3284984"/>
                <a:ext cx="792088" cy="4924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part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627784" y="5517232"/>
              <a:ext cx="158417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프로젝트 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개발환경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4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도서대출예약내역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회원용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관리자용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6" y="699542"/>
            <a:ext cx="6547147" cy="202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71750"/>
            <a:ext cx="5976664" cy="232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6136" y="4371950"/>
            <a:ext cx="324036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관리자로 로그인 시 모든 회원의 도서대출 예약내역을 나타내주며 대여와 반납 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설정 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635896" y="2643758"/>
            <a:ext cx="532859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회원으로 로그인시 자신이 도서대출을 예약한 목록을 나타내줍니다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0695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열람실 좌석예약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362" name="Picture 2" descr="I:\영재\영재프로젝트_사진\열람실예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7" y="715577"/>
            <a:ext cx="5487887" cy="40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059582"/>
            <a:ext cx="21955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69" y="1844451"/>
            <a:ext cx="2225246" cy="87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3075806"/>
            <a:ext cx="324036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회원이 좌석을 클릭하면 </a:t>
            </a:r>
            <a:r>
              <a:rPr lang="en-US" altLang="ko-KR" sz="1200" dirty="0" err="1" smtClean="0"/>
              <a:t>ajax</a:t>
            </a:r>
            <a:r>
              <a:rPr lang="ko-KR" altLang="en-US" sz="1200" dirty="0" smtClean="0"/>
              <a:t>로 회원의 아이디를 컨트롤러로 보내 당일 예약한 좌석이 있는지 여부를 확인 후 </a:t>
            </a:r>
            <a:r>
              <a:rPr lang="en-US" altLang="ko-KR" sz="1200" dirty="0" smtClean="0"/>
              <a:t>alert</a:t>
            </a:r>
            <a:r>
              <a:rPr lang="ko-KR" altLang="en-US" sz="1200" dirty="0" smtClean="0"/>
              <a:t>창을 띄웁니다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9942"/>
            <a:ext cx="8064896" cy="3656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4729838"/>
            <a:ext cx="3960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&lt;</a:t>
            </a:r>
            <a:r>
              <a:rPr lang="ko-KR" altLang="en-US" sz="1100" b="1" dirty="0" smtClean="0"/>
              <a:t>예약당일 예약 내역이 존재하는지 검사하는 </a:t>
            </a:r>
            <a:r>
              <a:rPr lang="en-US" altLang="ko-KR" sz="1100" b="1" dirty="0" err="1" smtClean="0"/>
              <a:t>sql</a:t>
            </a:r>
            <a:r>
              <a:rPr lang="ko-KR" altLang="en-US" sz="1100" b="1" dirty="0" smtClean="0"/>
              <a:t>문입니다</a:t>
            </a:r>
            <a:r>
              <a:rPr lang="en-US" altLang="ko-KR" sz="1100" b="1" dirty="0" smtClean="0"/>
              <a:t>.&gt;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1030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열람실 좌석예약내역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회원용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관리자용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80"/>
            <a:ext cx="5410200" cy="15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32218"/>
            <a:ext cx="5832648" cy="256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5896" y="2643758"/>
            <a:ext cx="532859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회원으로 로그인시 자신이 예약한 열람실 목록을 나타내줍니다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302386" y="4374374"/>
            <a:ext cx="475252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관리자로 로그인 시 모든 회원의 열람실 예약내역을 나타내주며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입실과 퇴실을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설정 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07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1418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4) </a:t>
            </a:r>
            <a:r>
              <a:rPr lang="ko-KR" altLang="en-US" b="1" dirty="0" smtClean="0">
                <a:solidFill>
                  <a:schemeClr val="bg1"/>
                </a:solidFill>
              </a:rPr>
              <a:t>회원관리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6" y="843557"/>
            <a:ext cx="8931288" cy="319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4235874"/>
            <a:ext cx="4752528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관리자로 로그인 시 모든 회원의 정보를 삭제 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194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방향의 모서리가 둥근 사각형 8"/>
          <p:cNvSpPr/>
          <p:nvPr/>
        </p:nvSpPr>
        <p:spPr>
          <a:xfrm>
            <a:off x="959219" y="655445"/>
            <a:ext cx="1293723" cy="700263"/>
          </a:xfrm>
          <a:prstGeom prst="round2DiagRect">
            <a:avLst>
              <a:gd name="adj1" fmla="val 26539"/>
              <a:gd name="adj2" fmla="val 0"/>
            </a:avLst>
          </a:prstGeom>
          <a:solidFill>
            <a:srgbClr val="6D6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2665" y="455642"/>
            <a:ext cx="1155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1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3" y="879562"/>
            <a:ext cx="85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part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9752" y="829185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6D6B6E"/>
                </a:solidFill>
              </a:rPr>
              <a:t>프로젝트 개요</a:t>
            </a:r>
            <a:endParaRPr lang="ko-KR" altLang="en-US" sz="2800" b="1" dirty="0">
              <a:solidFill>
                <a:srgbClr val="6D6B6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5540" y="1437624"/>
            <a:ext cx="7600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기존의 국립도서관 홈페이지를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벤치마킹하여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영재도서관의 홈페이지를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개발해 보았습니다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00842" y="4598829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 Site</a:t>
            </a:r>
            <a:endParaRPr lang="ko-KR" altLang="en-US" dirty="0"/>
          </a:p>
        </p:txBody>
      </p:sp>
      <p:pic>
        <p:nvPicPr>
          <p:cNvPr id="2" name="Picture 2" descr="I:\영재\영재프로젝트_사진\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34" y="2325425"/>
            <a:ext cx="3831965" cy="22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방향의 모서리가 둥근 사각형 8"/>
          <p:cNvSpPr/>
          <p:nvPr/>
        </p:nvSpPr>
        <p:spPr>
          <a:xfrm>
            <a:off x="959219" y="655445"/>
            <a:ext cx="1293723" cy="700263"/>
          </a:xfrm>
          <a:prstGeom prst="round2DiagRect">
            <a:avLst>
              <a:gd name="adj1" fmla="val 26539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2665" y="455642"/>
            <a:ext cx="1155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2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3" y="879562"/>
            <a:ext cx="85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part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9752" y="82918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프로젝트 개발일정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98955"/>
              </p:ext>
            </p:extLst>
          </p:nvPr>
        </p:nvGraphicFramePr>
        <p:xfrm>
          <a:off x="467544" y="1635646"/>
          <a:ext cx="8229604" cy="288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6659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  <a:gridCol w="389585"/>
              </a:tblGrid>
              <a:tr h="576064"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en-US" altLang="ko-KR" sz="1100" b="1" u="none" strike="noStrike" dirty="0" smtClean="0">
                          <a:effectLst/>
                        </a:rPr>
                        <a:t>(~)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en-US" altLang="ko-KR" sz="1100" b="1" u="none" strike="noStrike" dirty="0" smtClean="0">
                          <a:effectLst/>
                        </a:rPr>
                        <a:t>(~)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en-US" altLang="ko-KR" sz="1100" b="1" u="none" strike="noStrike" dirty="0" smtClean="0">
                          <a:effectLst/>
                        </a:rPr>
                        <a:t>(~)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23,24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48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6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14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15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16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17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20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21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22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23</a:t>
                      </a:r>
                      <a:r>
                        <a:rPr lang="ko-KR" altLang="en-US" sz="1100" b="1" u="none" strike="noStrike"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</a:tr>
              <a:tr h="5396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주제선정 및 타 사이트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ko-KR" altLang="en-US" sz="1100" b="1" u="none" strike="noStrike" dirty="0">
                          <a:effectLst/>
                        </a:rPr>
                        <a:t> 벤치마킹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분석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&amp;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설계</a:t>
                      </a:r>
                      <a:br>
                        <a:rPr lang="ko-KR" altLang="en-US" sz="1100" b="1" u="none" strike="noStrike" dirty="0">
                          <a:effectLst/>
                        </a:rPr>
                      </a:br>
                      <a:r>
                        <a:rPr lang="en-US" altLang="ko-KR" sz="1100" b="1" u="none" strike="noStrike" dirty="0">
                          <a:effectLst/>
                        </a:rPr>
                        <a:t>(DB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및 요구분석 설계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</a:rPr>
                        <a:t>웹 페이지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기능구현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</a:rPr>
                        <a:t>웹 페이지 </a:t>
                      </a:r>
                      <a:r>
                        <a:rPr lang="en-US" altLang="ko-KR" sz="1100" b="1" u="none" strike="noStrike" dirty="0" err="1" smtClean="0">
                          <a:effectLst/>
                        </a:rPr>
                        <a:t>css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구현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17" marR="9117" marT="9117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2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대각선 방향의 모서리가 둥근 사각형 8"/>
          <p:cNvSpPr/>
          <p:nvPr/>
        </p:nvSpPr>
        <p:spPr>
          <a:xfrm>
            <a:off x="959219" y="655445"/>
            <a:ext cx="1293723" cy="700263"/>
          </a:xfrm>
          <a:prstGeom prst="round2DiagRect">
            <a:avLst>
              <a:gd name="adj1" fmla="val 26539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72665" y="455642"/>
            <a:ext cx="1155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3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3" y="879562"/>
            <a:ext cx="85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part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9752" y="82918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5"/>
                </a:solidFill>
              </a:rPr>
              <a:t>프로젝트 개발환경 </a:t>
            </a:r>
            <a:endParaRPr lang="ko-KR" altLang="en-US" sz="2800" b="1" dirty="0">
              <a:solidFill>
                <a:schemeClr val="accent5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38271"/>
              </p:ext>
            </p:extLst>
          </p:nvPr>
        </p:nvGraphicFramePr>
        <p:xfrm>
          <a:off x="467544" y="1869672"/>
          <a:ext cx="8229600" cy="26680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04768"/>
                <a:gridCol w="7124832"/>
              </a:tblGrid>
              <a:tr h="486054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운용체제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Window7 32bit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>
                          <a:effectLst/>
                        </a:rPr>
                        <a:t>DB</a:t>
                      </a:r>
                      <a:endParaRPr lang="ko-KR" sz="1200" kern="10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Oracle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02078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sz="1200" kern="100">
                          <a:effectLst/>
                        </a:rPr>
                        <a:t>사용언어</a:t>
                      </a:r>
                      <a:endParaRPr lang="ko-KR" sz="1200" kern="10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Java, HTML5/CSS, </a:t>
                      </a:r>
                      <a:r>
                        <a:rPr lang="en-US" sz="1200" kern="100" dirty="0" err="1">
                          <a:effectLst/>
                        </a:rPr>
                        <a:t>jQuery</a:t>
                      </a:r>
                      <a:r>
                        <a:rPr lang="en-US" sz="1200" kern="100" dirty="0">
                          <a:effectLst/>
                        </a:rPr>
                        <a:t>, Ajax, </a:t>
                      </a:r>
                      <a:r>
                        <a:rPr lang="en-US" sz="1200" kern="100" dirty="0" err="1">
                          <a:effectLst/>
                        </a:rPr>
                        <a:t>Mybatis</a:t>
                      </a:r>
                      <a:r>
                        <a:rPr lang="en-US" sz="1200" kern="100" dirty="0" smtClean="0">
                          <a:effectLst/>
                        </a:rPr>
                        <a:t>, </a:t>
                      </a:r>
                    </a:p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 err="1" smtClean="0">
                          <a:effectLst/>
                        </a:rPr>
                        <a:t>JavaScript,FrameWork</a:t>
                      </a:r>
                      <a:r>
                        <a:rPr lang="en-US" sz="1200" kern="100" dirty="0" smtClean="0">
                          <a:effectLst/>
                        </a:rPr>
                        <a:t>(</a:t>
                      </a:r>
                      <a:r>
                        <a:rPr lang="en-US" sz="1200" kern="100" dirty="0" err="1" smtClean="0">
                          <a:effectLst/>
                        </a:rPr>
                        <a:t>SpringMVC,tiles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96907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sz="1200" kern="100">
                          <a:effectLst/>
                        </a:rPr>
                        <a:t>개발도구</a:t>
                      </a:r>
                      <a:endParaRPr lang="ko-KR" sz="1200" kern="10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Maven Spring Tool </a:t>
                      </a:r>
                      <a:r>
                        <a:rPr lang="en-US" sz="1200" kern="100" dirty="0" smtClean="0">
                          <a:effectLst/>
                        </a:rPr>
                        <a:t>Suit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96907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sz="1200" kern="100">
                          <a:effectLst/>
                        </a:rPr>
                        <a:t>기타</a:t>
                      </a:r>
                      <a:r>
                        <a:rPr lang="en-US" sz="1200" kern="100">
                          <a:effectLst/>
                        </a:rPr>
                        <a:t> S/W</a:t>
                      </a:r>
                      <a:endParaRPr lang="ko-KR" sz="1200" kern="10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Pixlr</a:t>
                      </a:r>
                      <a:r>
                        <a:rPr lang="en-US" sz="1200" kern="100" dirty="0">
                          <a:effectLst/>
                        </a:rPr>
                        <a:t> editor</a:t>
                      </a:r>
                      <a:endParaRPr lang="ko-KR" sz="1200" kern="100" dirty="0">
                        <a:effectLst/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0528" marR="6052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4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72665" y="573528"/>
            <a:ext cx="1155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3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99593" y="455642"/>
            <a:ext cx="1528971" cy="1107996"/>
            <a:chOff x="899592" y="607522"/>
            <a:chExt cx="1528971" cy="1477328"/>
          </a:xfrm>
        </p:grpSpPr>
        <p:sp>
          <p:nvSpPr>
            <p:cNvPr id="16" name="대각선 방향의 모서리가 둥근 사각형 15"/>
            <p:cNvSpPr/>
            <p:nvPr/>
          </p:nvSpPr>
          <p:spPr>
            <a:xfrm>
              <a:off x="959219" y="873927"/>
              <a:ext cx="1293723" cy="933684"/>
            </a:xfrm>
            <a:prstGeom prst="round2DiagRect">
              <a:avLst>
                <a:gd name="adj1" fmla="val 26539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2665" y="607522"/>
              <a:ext cx="115589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</a:rPr>
                <a:t>4</a:t>
              </a:r>
              <a:endParaRPr lang="ko-KR" altLang="en-US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1172751"/>
              <a:ext cx="8517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part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39752" y="829185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프로젝트 테이블 설계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45" y="1491629"/>
            <a:ext cx="4968552" cy="347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9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593" y="455642"/>
            <a:ext cx="1528971" cy="1107996"/>
            <a:chOff x="899592" y="607522"/>
            <a:chExt cx="1528971" cy="1477328"/>
          </a:xfrm>
        </p:grpSpPr>
        <p:sp>
          <p:nvSpPr>
            <p:cNvPr id="5" name="대각선 방향의 모서리가 둥근 사각형 4"/>
            <p:cNvSpPr/>
            <p:nvPr/>
          </p:nvSpPr>
          <p:spPr>
            <a:xfrm>
              <a:off x="959219" y="873927"/>
              <a:ext cx="1293723" cy="933684"/>
            </a:xfrm>
            <a:prstGeom prst="round2DiagRect">
              <a:avLst>
                <a:gd name="adj1" fmla="val 2653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72665" y="607522"/>
              <a:ext cx="115589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</a:rPr>
                <a:t>5</a:t>
              </a:r>
              <a:endParaRPr lang="ko-KR" altLang="en-US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1172751"/>
              <a:ext cx="8517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part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39752" y="829185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</a:rPr>
              <a:t>프로젝트 구현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246250"/>
              </p:ext>
            </p:extLst>
          </p:nvPr>
        </p:nvGraphicFramePr>
        <p:xfrm>
          <a:off x="959220" y="1779662"/>
          <a:ext cx="718846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8460"/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맡은 업무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메인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로그인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로그아웃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회원가입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err="1" smtClean="0"/>
                        <a:t>내정보</a:t>
                      </a:r>
                      <a:r>
                        <a:rPr lang="ko-KR" altLang="en-US" b="1" dirty="0" smtClean="0"/>
                        <a:t> 보기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내 정보 수정</a:t>
                      </a:r>
                      <a:r>
                        <a:rPr lang="en-US" altLang="ko-KR" b="1" dirty="0" smtClean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희망도서신청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도서신청내역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회원용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관리자용</a:t>
                      </a:r>
                      <a:r>
                        <a:rPr lang="en-US" altLang="ko-KR" b="1" dirty="0" smtClean="0"/>
                        <a:t>),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문의사항접수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en-US" altLang="ko-KR" b="1" dirty="0" err="1" smtClean="0"/>
                        <a:t>qna</a:t>
                      </a:r>
                      <a:r>
                        <a:rPr lang="en-US" altLang="ko-KR" b="1" dirty="0" smtClean="0"/>
                        <a:t>),</a:t>
                      </a:r>
                      <a:r>
                        <a:rPr lang="ko-KR" altLang="en-US" b="1" dirty="0" smtClean="0"/>
                        <a:t>문의사항접수내역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회원용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관리자용</a:t>
                      </a:r>
                      <a:r>
                        <a:rPr lang="en-US" altLang="ko-KR" b="1" dirty="0" smtClean="0"/>
                        <a:t>),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도서대출 예약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대출예약내역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회원용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관리자용</a:t>
                      </a:r>
                      <a:r>
                        <a:rPr lang="en-US" altLang="ko-KR" b="1" dirty="0" smtClean="0"/>
                        <a:t>),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 smtClean="0"/>
                        <a:t>열람실좌석예약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좌석예약내역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회원용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관리자용</a:t>
                      </a:r>
                      <a:r>
                        <a:rPr lang="en-US" altLang="ko-KR" b="1" dirty="0" smtClean="0"/>
                        <a:t>),</a:t>
                      </a:r>
                      <a:r>
                        <a:rPr lang="ko-KR" altLang="en-US" b="1" dirty="0" smtClean="0"/>
                        <a:t>회원관리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관리자용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4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메</a:t>
            </a:r>
            <a:r>
              <a:rPr lang="ko-KR" altLang="en-US" b="1" dirty="0">
                <a:solidFill>
                  <a:schemeClr val="bg1"/>
                </a:solidFill>
              </a:rPr>
              <a:t>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7544" y="715558"/>
            <a:ext cx="2007974" cy="2073656"/>
            <a:chOff x="251520" y="1484784"/>
            <a:chExt cx="2918542" cy="4409667"/>
          </a:xfrm>
        </p:grpSpPr>
        <p:sp>
          <p:nvSpPr>
            <p:cNvPr id="13" name="직사각형 12"/>
            <p:cNvSpPr/>
            <p:nvPr/>
          </p:nvSpPr>
          <p:spPr>
            <a:xfrm>
              <a:off x="262537" y="1484784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Top</a:t>
              </a:r>
              <a:endParaRPr lang="ko-KR" altLang="en-US" sz="16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5504" y="2602360"/>
              <a:ext cx="2907525" cy="27386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Main</a:t>
              </a:r>
              <a:endParaRPr lang="ko-KR" altLang="en-US" sz="16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1081" y="2046480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Top Menu</a:t>
              </a:r>
              <a:endParaRPr lang="ko-KR" altLang="en-US" sz="16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520" y="5387840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Bottom</a:t>
              </a:r>
              <a:endParaRPr lang="ko-KR" altLang="en-US" sz="16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716016" y="3771669"/>
            <a:ext cx="388843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Tiles</a:t>
            </a:r>
            <a:r>
              <a:rPr lang="ko-KR" altLang="en-US" dirty="0" smtClean="0"/>
              <a:t>를 사용하여 각 영역을 나눈 후 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left </a:t>
            </a:r>
            <a:r>
              <a:rPr lang="ko-KR" altLang="en-US" sz="1200" dirty="0"/>
              <a:t>메뉴가 존재하지 않는 경우</a:t>
            </a:r>
            <a:r>
              <a:rPr lang="en-US" altLang="ko-KR" sz="1200" dirty="0"/>
              <a:t>: .main</a:t>
            </a:r>
          </a:p>
          <a:p>
            <a:r>
              <a:rPr lang="en-US" altLang="ko-KR" sz="1200" dirty="0"/>
              <a:t>-left </a:t>
            </a:r>
            <a:r>
              <a:rPr lang="ko-KR" altLang="en-US" sz="1200" dirty="0"/>
              <a:t>메뉴가 존재하는 경우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.</a:t>
            </a:r>
            <a:r>
              <a:rPr lang="en-US" altLang="ko-KR" sz="1200" dirty="0" smtClean="0"/>
              <a:t>other</a:t>
            </a:r>
            <a:endParaRPr lang="ko-KR" alt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34675"/>
            <a:ext cx="4867764" cy="273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466602" y="2910271"/>
            <a:ext cx="2023376" cy="1960766"/>
            <a:chOff x="6012895" y="468272"/>
            <a:chExt cx="2917807" cy="4409667"/>
          </a:xfrm>
        </p:grpSpPr>
        <p:sp>
          <p:nvSpPr>
            <p:cNvPr id="25" name="직사각형 24"/>
            <p:cNvSpPr/>
            <p:nvPr/>
          </p:nvSpPr>
          <p:spPr>
            <a:xfrm>
              <a:off x="6023177" y="468272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Top</a:t>
              </a:r>
              <a:endParaRPr lang="ko-KR" altLang="en-US" sz="16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016145" y="1585848"/>
              <a:ext cx="860111" cy="273868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Left</a:t>
              </a:r>
              <a:endParaRPr lang="ko-KR" altLang="en-US" sz="16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021721" y="1029968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Top Menu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12895" y="4371328"/>
              <a:ext cx="2907525" cy="5066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Bottom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33083" y="1585848"/>
              <a:ext cx="1990767" cy="27386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/>
                <a:t>ChangeMain</a:t>
              </a:r>
              <a:endParaRPr lang="ko-KR" altLang="en-US" sz="16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56524" y="1758079"/>
            <a:ext cx="8640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&lt;.main&gt;</a:t>
            </a:r>
            <a:endParaRPr lang="en-US" altLang="ko-KR" sz="10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627784" y="3864342"/>
            <a:ext cx="108012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&lt;.other&gt;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1256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418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메</a:t>
            </a:r>
            <a:r>
              <a:rPr lang="ko-KR" altLang="en-US" b="1" dirty="0">
                <a:solidFill>
                  <a:schemeClr val="bg1"/>
                </a:solidFill>
              </a:rPr>
              <a:t>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7504" y="718964"/>
            <a:ext cx="6984776" cy="4143884"/>
            <a:chOff x="179512" y="771550"/>
            <a:chExt cx="6984776" cy="4143884"/>
          </a:xfrm>
        </p:grpSpPr>
        <p:pic>
          <p:nvPicPr>
            <p:cNvPr id="6" name="Picture 2" descr="I:\영재\영재프로젝트_사진\메인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771550"/>
              <a:ext cx="6984776" cy="4143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147814"/>
              <a:ext cx="1247379" cy="1224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6228184" y="3939902"/>
            <a:ext cx="280831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메인 화면에서는</a:t>
            </a:r>
            <a:endParaRPr lang="en-US" altLang="ko-KR" sz="1200" dirty="0" smtClean="0"/>
          </a:p>
          <a:p>
            <a:r>
              <a:rPr lang="ko-KR" altLang="en-US" sz="1200" b="1" dirty="0" smtClean="0"/>
              <a:t>도서를 검색</a:t>
            </a:r>
            <a:r>
              <a:rPr lang="ko-KR" altLang="en-US" sz="1200" dirty="0" smtClean="0"/>
              <a:t>할 수 있으며 왼쪽하단은 각 항목으로 바로 이동 할 수 있고 </a:t>
            </a:r>
            <a:r>
              <a:rPr lang="ko-KR" altLang="en-US" sz="1200" b="1" dirty="0" smtClean="0"/>
              <a:t>공지사항</a:t>
            </a:r>
            <a:r>
              <a:rPr lang="ko-KR" altLang="en-US" sz="1200" dirty="0" smtClean="0"/>
              <a:t> 최신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개와 </a:t>
            </a:r>
            <a:r>
              <a:rPr lang="ko-KR" altLang="en-US" sz="1200" b="1" dirty="0" smtClean="0"/>
              <a:t>추천도서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개를 나타내었습니다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531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674</Words>
  <Application>Microsoft Office PowerPoint</Application>
  <PresentationFormat>화면 슬라이드 쇼(16:9)</PresentationFormat>
  <Paragraphs>153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HY견고딕</vt:lpstr>
      <vt:lpstr>맑은 고딕</vt:lpstr>
      <vt:lpstr>Arial</vt:lpstr>
      <vt:lpstr>Times New Roman</vt:lpstr>
      <vt:lpstr>Office 테마</vt:lpstr>
      <vt:lpstr>영재도서관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Bliss</dc:title>
  <dc:creator>hb3011</dc:creator>
  <cp:lastModifiedBy>4class-000</cp:lastModifiedBy>
  <cp:revision>55</cp:revision>
  <dcterms:created xsi:type="dcterms:W3CDTF">2017-01-11T00:57:33Z</dcterms:created>
  <dcterms:modified xsi:type="dcterms:W3CDTF">2020-04-16T05:55:21Z</dcterms:modified>
</cp:coreProperties>
</file>